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2"/>
    <p:sldId id="427" r:id="rId3"/>
    <p:sldId id="429" r:id="rId4"/>
    <p:sldId id="410" r:id="rId5"/>
    <p:sldId id="433" r:id="rId6"/>
    <p:sldId id="434" r:id="rId7"/>
    <p:sldId id="435" r:id="rId8"/>
    <p:sldId id="436" r:id="rId9"/>
    <p:sldId id="437" r:id="rId10"/>
    <p:sldId id="428" r:id="rId11"/>
    <p:sldId id="438" r:id="rId12"/>
    <p:sldId id="431" r:id="rId13"/>
    <p:sldId id="439" r:id="rId14"/>
    <p:sldId id="424" r:id="rId15"/>
    <p:sldId id="430" r:id="rId16"/>
    <p:sldId id="432" r:id="rId1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57" autoAdjust="0"/>
    <p:restoredTop sz="86385" autoAdjust="0"/>
  </p:normalViewPr>
  <p:slideViewPr>
    <p:cSldViewPr>
      <p:cViewPr varScale="1">
        <p:scale>
          <a:sx n="98" d="100"/>
          <a:sy n="98" d="100"/>
        </p:scale>
        <p:origin x="1572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9/3/2020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tif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9/3/2020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1909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099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28801"/>
            <a:ext cx="8229600" cy="4536504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5EF09CE0-1470-4292-850C-62E89C44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34151"/>
            <a:ext cx="8229600" cy="9361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2293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529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449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876" y="692696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565" y="742197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0803" y="742198"/>
            <a:ext cx="5111750" cy="55779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6565" y="1916832"/>
            <a:ext cx="3008313" cy="440326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43793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WpKYR0conM" TargetMode="External"/><Relationship Id="rId2" Type="http://schemas.openxmlformats.org/officeDocument/2006/relationships/hyperlink" Target="https://www.youtube.com/watch?v=QOAW9ioWAv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s2u4jhpZkTQ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almouth.primo.exlibrisgroup.com/permalink/44FAL_INST/757rn/alma9910959143405136" TargetMode="External"/><Relationship Id="rId2" Type="http://schemas.openxmlformats.org/officeDocument/2006/relationships/hyperlink" Target="https://hr.mit.edu/learning-topics/teams/articles/stages-developmen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amesacademy.itch.io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g-CbGeIJHdI?start=45&amp;feature=oembe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AP0E-1nuuA?feature=oembe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gu-ODntOqNU?feature=oembe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g7FvcuJnro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3" name="Picture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62038" y="-3773488"/>
            <a:ext cx="552450" cy="476250"/>
          </a:xfrm>
          <a:prstGeom prst="rect">
            <a:avLst/>
          </a:prstGeom>
          <a:noFill/>
        </p:spPr>
      </p:pic>
      <p:pic>
        <p:nvPicPr>
          <p:cNvPr id="116744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16741" name="Rectangle 5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251520" y="4006805"/>
            <a:ext cx="8712968" cy="646331"/>
          </a:xfrm>
          <a:prstGeom prst="rect">
            <a:avLst/>
          </a:prstGeom>
          <a:noFill/>
          <a:ln w="9525">
            <a:noFill/>
            <a:prstDash/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Lecture 1: Module Introduction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339752" y="5949280"/>
            <a:ext cx="680424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GAM320: </a:t>
            </a:r>
            <a:r>
              <a:rPr lang="en-GB" dirty="0">
                <a:solidFill>
                  <a:schemeClr val="bg1"/>
                </a:solidFill>
              </a:rPr>
              <a:t>Major Game Development Project: Pre-Production</a:t>
            </a: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54D0-CDD9-4AC6-BB91-40332CC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What is Pre-Production – Film 1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7C2EA2F-4B21-481A-BDF1-CE41B916A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9552" y="1937225"/>
            <a:ext cx="8234718" cy="1780038"/>
            <a:chOff x="457200" y="3429000"/>
            <a:chExt cx="8234718" cy="1780038"/>
          </a:xfrm>
        </p:grpSpPr>
        <p:sp>
          <p:nvSpPr>
            <p:cNvPr id="22" name="Content Placeholder 2">
              <a:extLst>
                <a:ext uri="{FF2B5EF4-FFF2-40B4-BE49-F238E27FC236}">
                  <a16:creationId xmlns:a16="http://schemas.microsoft.com/office/drawing/2014/main" id="{8DC848EE-4619-4443-A997-DCC9E5DD6990}"/>
                </a:ext>
              </a:extLst>
            </p:cNvPr>
            <p:cNvSpPr txBox="1">
              <a:spLocks/>
            </p:cNvSpPr>
            <p:nvPr/>
          </p:nvSpPr>
          <p:spPr>
            <a:xfrm>
              <a:off x="462318" y="3429000"/>
              <a:ext cx="8229600" cy="14401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itchFamily="34" charset="0"/>
                <a:buNone/>
              </a:pPr>
              <a:r>
                <a:rPr lang="en-GB" sz="2400" dirty="0"/>
                <a:t>Pre-production is the period of time used to </a:t>
              </a:r>
              <a:r>
                <a:rPr lang="en-GB" sz="2400" b="1" dirty="0"/>
                <a:t>plan</a:t>
              </a:r>
              <a:r>
                <a:rPr lang="en-GB" sz="2400" dirty="0"/>
                <a:t> and </a:t>
              </a:r>
              <a:r>
                <a:rPr lang="en-GB" sz="2400" b="1" dirty="0"/>
                <a:t>prepare</a:t>
              </a:r>
              <a:r>
                <a:rPr lang="en-GB" sz="2400" dirty="0"/>
                <a:t> for the shooting and </a:t>
              </a:r>
              <a:r>
                <a:rPr lang="en-GB" sz="2400" b="1" dirty="0"/>
                <a:t>completion</a:t>
              </a:r>
              <a:r>
                <a:rPr lang="en-GB" sz="2400" dirty="0"/>
                <a:t> of your film.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4D4890-7BD6-4A2A-8C79-150AA9869209}"/>
                </a:ext>
              </a:extLst>
            </p:cNvPr>
            <p:cNvSpPr txBox="1"/>
            <p:nvPr/>
          </p:nvSpPr>
          <p:spPr>
            <a:xfrm>
              <a:off x="457200" y="4839706"/>
              <a:ext cx="53103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1" dirty="0">
                  <a:solidFill>
                    <a:schemeClr val="bg1"/>
                  </a:solidFill>
                </a:rPr>
                <a:t>The Complete Film Production Handbook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0522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54D0-CDD9-4AC6-BB91-40332CC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What is Pre-Production – Film 2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A73ECC-CC2B-4562-8E11-F42E2471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0312" y="1988840"/>
            <a:ext cx="8234718" cy="2057037"/>
            <a:chOff x="457200" y="3429000"/>
            <a:chExt cx="8234718" cy="2057037"/>
          </a:xfrm>
        </p:grpSpPr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E4E33F9A-82F4-45DC-85C2-95D8B643442B}"/>
                </a:ext>
              </a:extLst>
            </p:cNvPr>
            <p:cNvSpPr txBox="1">
              <a:spLocks/>
            </p:cNvSpPr>
            <p:nvPr/>
          </p:nvSpPr>
          <p:spPr>
            <a:xfrm>
              <a:off x="462318" y="3429000"/>
              <a:ext cx="8229600" cy="14401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itchFamily="34" charset="0"/>
                <a:buNone/>
              </a:pPr>
              <a:r>
                <a:rPr lang="en-GB" sz="2400" dirty="0"/>
                <a:t>This crucial step defines how </a:t>
              </a:r>
              <a:r>
                <a:rPr lang="en-GB" sz="2400" b="1" dirty="0"/>
                <a:t>efficient</a:t>
              </a:r>
              <a:r>
                <a:rPr lang="en-GB" sz="2400" dirty="0"/>
                <a:t>, </a:t>
              </a:r>
              <a:r>
                <a:rPr lang="en-GB" sz="2400" b="1" dirty="0"/>
                <a:t>organized</a:t>
              </a:r>
              <a:r>
                <a:rPr lang="en-GB" sz="2400" dirty="0"/>
                <a:t> and, </a:t>
              </a:r>
              <a:r>
                <a:rPr lang="en-GB" sz="2400" b="1" dirty="0"/>
                <a:t>ultimately</a:t>
              </a:r>
              <a:r>
                <a:rPr lang="en-GB" sz="2400" dirty="0"/>
                <a:t>, how successful the production stage will be.</a:t>
              </a:r>
            </a:p>
            <a:p>
              <a:pPr marL="0" indent="0">
                <a:buNone/>
              </a:pPr>
              <a:r>
                <a:rPr lang="en-GB" sz="2400" dirty="0"/>
                <a:t>Is the </a:t>
              </a:r>
              <a:r>
                <a:rPr lang="en-GB" sz="2400" b="1" dirty="0"/>
                <a:t>planning</a:t>
              </a:r>
              <a:r>
                <a:rPr lang="en-GB" sz="2400" dirty="0"/>
                <a:t> process and execution of every task that must take place before production begins.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E76C7F-18CF-432A-8A94-78043DB95533}"/>
                </a:ext>
              </a:extLst>
            </p:cNvPr>
            <p:cNvSpPr txBox="1"/>
            <p:nvPr/>
          </p:nvSpPr>
          <p:spPr>
            <a:xfrm>
              <a:off x="457200" y="4839706"/>
              <a:ext cx="531033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1" dirty="0">
                  <a:solidFill>
                    <a:schemeClr val="bg1"/>
                  </a:solidFill>
                </a:rPr>
                <a:t>https://www.studiobinder.com/blog/what-is-pre-production-definition/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4787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54D0-CDD9-4AC6-BB91-40332CC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What is Pre-Production – Games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FD619-30C6-4E06-AA2D-409CA65FC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05008"/>
            <a:ext cx="8229600" cy="1301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Pre-Production is the ‘</a:t>
            </a:r>
            <a:r>
              <a:rPr lang="en-GB" sz="2400" b="1" dirty="0"/>
              <a:t>chaotic</a:t>
            </a:r>
            <a:r>
              <a:rPr lang="en-GB" sz="2400" dirty="0"/>
              <a:t> first phase where the </a:t>
            </a:r>
            <a:r>
              <a:rPr lang="en-GB" sz="2400" b="1" dirty="0"/>
              <a:t>game design takes form</a:t>
            </a:r>
            <a:r>
              <a:rPr lang="en-GB" sz="2400" dirty="0"/>
              <a:t>’</a:t>
            </a:r>
          </a:p>
          <a:p>
            <a:pPr marL="0" indent="0">
              <a:buNone/>
            </a:pPr>
            <a:r>
              <a:rPr lang="en-GB" sz="2400" b="1" dirty="0"/>
              <a:t>Output: 1</a:t>
            </a:r>
            <a:r>
              <a:rPr lang="en-GB" sz="2400" b="1" baseline="30000" dirty="0"/>
              <a:t>st</a:t>
            </a:r>
            <a:r>
              <a:rPr lang="en-GB" sz="2400" b="1" dirty="0"/>
              <a:t> Playable, Macro Design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09CAEF-901E-473E-A874-EF8B8B96251A}"/>
              </a:ext>
            </a:extLst>
          </p:cNvPr>
          <p:cNvSpPr txBox="1"/>
          <p:nvPr/>
        </p:nvSpPr>
        <p:spPr>
          <a:xfrm>
            <a:off x="457200" y="3180155"/>
            <a:ext cx="4554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1" dirty="0">
                <a:solidFill>
                  <a:schemeClr val="bg1"/>
                </a:solidFill>
              </a:rPr>
              <a:t>Cerny “Method” talk at DICE2002</a:t>
            </a:r>
          </a:p>
        </p:txBody>
      </p:sp>
    </p:spTree>
    <p:extLst>
      <p:ext uri="{BB962C8B-B14F-4D97-AF65-F5344CB8AC3E}">
        <p14:creationId xmlns:p14="http://schemas.microsoft.com/office/powerpoint/2010/main" val="367363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54D0-CDD9-4AC6-BB91-40332CC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What is Pre-Production – Games 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7B457C7-C741-49EB-8EF2-00AC5D813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68" y="1844824"/>
            <a:ext cx="8234718" cy="1780038"/>
            <a:chOff x="457200" y="3429000"/>
            <a:chExt cx="8234718" cy="1780038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79A0BA52-EE11-4833-9E6C-B4C3254FB585}"/>
                </a:ext>
              </a:extLst>
            </p:cNvPr>
            <p:cNvSpPr txBox="1">
              <a:spLocks/>
            </p:cNvSpPr>
            <p:nvPr/>
          </p:nvSpPr>
          <p:spPr>
            <a:xfrm>
              <a:off x="462318" y="3429000"/>
              <a:ext cx="8229600" cy="14401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itchFamily="34" charset="0"/>
                <a:buNone/>
              </a:pPr>
              <a:r>
                <a:rPr lang="en-GB" sz="2400" dirty="0"/>
                <a:t>Verify the </a:t>
              </a:r>
              <a:r>
                <a:rPr lang="en-GB" sz="2400" b="1" dirty="0"/>
                <a:t>feasibility</a:t>
              </a:r>
              <a:r>
                <a:rPr lang="en-GB" sz="2400" dirty="0"/>
                <a:t> of the idea</a:t>
              </a:r>
            </a:p>
            <a:p>
              <a:pPr marL="0" indent="0">
                <a:buFont typeface="Arial" pitchFamily="34" charset="0"/>
                <a:buNone/>
              </a:pPr>
              <a:r>
                <a:rPr lang="en-GB" sz="2400" dirty="0"/>
                <a:t>Focusing on </a:t>
              </a:r>
              <a:r>
                <a:rPr lang="en-GB" sz="2400" b="1" dirty="0"/>
                <a:t>proving</a:t>
              </a:r>
              <a:r>
                <a:rPr lang="en-GB" sz="2400" dirty="0"/>
                <a:t> out different </a:t>
              </a:r>
              <a:r>
                <a:rPr lang="en-GB" sz="2400" b="1" dirty="0"/>
                <a:t>features</a:t>
              </a:r>
              <a:r>
                <a:rPr lang="en-GB" sz="2400" dirty="0"/>
                <a:t> and </a:t>
              </a:r>
              <a:r>
                <a:rPr lang="en-GB" sz="2400" b="1" dirty="0"/>
                <a:t>risky</a:t>
              </a:r>
              <a:r>
                <a:rPr lang="en-GB" sz="2400" dirty="0"/>
                <a:t> technology</a:t>
              </a:r>
            </a:p>
            <a:p>
              <a:pPr marL="0" indent="0">
                <a:buFont typeface="Arial" pitchFamily="34" charset="0"/>
                <a:buNone/>
              </a:pPr>
              <a:r>
                <a:rPr lang="en-GB" sz="2400" b="1" dirty="0"/>
                <a:t>Output: 1 Playable level or environment</a:t>
              </a:r>
            </a:p>
            <a:p>
              <a:endParaRPr lang="en-GB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E40CED-26D5-40F1-8725-8A532525BDF3}"/>
                </a:ext>
              </a:extLst>
            </p:cNvPr>
            <p:cNvSpPr txBox="1"/>
            <p:nvPr/>
          </p:nvSpPr>
          <p:spPr>
            <a:xfrm>
              <a:off x="457200" y="4839706"/>
              <a:ext cx="53103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1" dirty="0">
                  <a:solidFill>
                    <a:schemeClr val="bg1"/>
                  </a:solidFill>
                </a:rPr>
                <a:t>Game Design Workshop Chapter 13 Pg426 - 427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5981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436B8B0-06E2-4703-839E-F66C9B409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646" y="692696"/>
            <a:ext cx="8229600" cy="121714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/>
              <a:t>Tuckman's stages of group development</a:t>
            </a:r>
          </a:p>
        </p:txBody>
      </p:sp>
      <p:pic>
        <p:nvPicPr>
          <p:cNvPr id="2" name="Picture 1" descr="Tuckman's stages of group development">
            <a:extLst>
              <a:ext uri="{FF2B5EF4-FFF2-40B4-BE49-F238E27FC236}">
                <a16:creationId xmlns:a16="http://schemas.microsoft.com/office/drawing/2014/main" id="{D8F0BABB-6A46-0941-82F6-CD9A1B6A0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792" y="2132856"/>
            <a:ext cx="8316416" cy="419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483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146B77E-7F09-467A-8E15-D5A11048F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Cerny Method</a:t>
            </a:r>
          </a:p>
          <a:p>
            <a:pPr lvl="1"/>
            <a:r>
              <a:rPr lang="en-GB" dirty="0">
                <a:hlinkClick r:id="rId2"/>
              </a:rPr>
              <a:t>https://www.youtube.com/watch?v=QOAW9ioWAvE</a:t>
            </a:r>
            <a:r>
              <a:rPr lang="en-GB" dirty="0"/>
              <a:t> </a:t>
            </a:r>
          </a:p>
          <a:p>
            <a:r>
              <a:rPr lang="en-GB" dirty="0"/>
              <a:t>Pre-production of Resident Evil 7</a:t>
            </a:r>
          </a:p>
          <a:p>
            <a:pPr lvl="1"/>
            <a:r>
              <a:rPr lang="en-GB" dirty="0">
                <a:hlinkClick r:id="rId3"/>
              </a:rPr>
              <a:t>https://www.youtube.com/watch?v=gWpKYR0conM</a:t>
            </a:r>
            <a:r>
              <a:rPr lang="en-GB" dirty="0"/>
              <a:t> </a:t>
            </a:r>
          </a:p>
          <a:p>
            <a:r>
              <a:rPr lang="en-GB" dirty="0"/>
              <a:t>Art of Pre-Production</a:t>
            </a:r>
          </a:p>
          <a:p>
            <a:pPr lvl="1"/>
            <a:r>
              <a:rPr lang="en-GB" dirty="0">
                <a:hlinkClick r:id="rId4"/>
              </a:rPr>
              <a:t>https://www.youtube.com/watch?v=s2u4jhpZkTQ</a:t>
            </a:r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0986A6-6422-4C7E-AB14-37770639B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 1</a:t>
            </a:r>
          </a:p>
        </p:txBody>
      </p:sp>
    </p:spTree>
    <p:extLst>
      <p:ext uri="{BB962C8B-B14F-4D97-AF65-F5344CB8AC3E}">
        <p14:creationId xmlns:p14="http://schemas.microsoft.com/office/powerpoint/2010/main" val="1462394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146B77E-7F09-467A-8E15-D5A11048F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the Stages of Team Development</a:t>
            </a:r>
          </a:p>
          <a:p>
            <a:pPr lvl="1"/>
            <a:r>
              <a:rPr lang="en-GB" dirty="0">
                <a:hlinkClick r:id="rId2"/>
              </a:rPr>
              <a:t>https://hr.mit.edu/learning-topics/teams/articles/stages-development</a:t>
            </a:r>
            <a:r>
              <a:rPr lang="en-GB" dirty="0"/>
              <a:t> </a:t>
            </a:r>
          </a:p>
          <a:p>
            <a:r>
              <a:rPr lang="en-GB" dirty="0"/>
              <a:t>Wisdom of Teams</a:t>
            </a:r>
          </a:p>
          <a:p>
            <a:pPr lvl="1"/>
            <a:r>
              <a:rPr lang="en-GB" dirty="0">
                <a:hlinkClick r:id="rId3"/>
              </a:rPr>
              <a:t>https://falmouth.primo.exlibrisgroup.com/permalink/44FAL_INST/757rn/alma9910959143405136</a:t>
            </a:r>
            <a:r>
              <a:rPr lang="en-GB" dirty="0"/>
              <a:t> </a:t>
            </a:r>
          </a:p>
          <a:p>
            <a:r>
              <a:rPr lang="en-GB" dirty="0"/>
              <a:t>Games Academy Games</a:t>
            </a:r>
          </a:p>
          <a:p>
            <a:pPr lvl="1"/>
            <a:r>
              <a:rPr lang="en-GB" dirty="0">
                <a:hlinkClick r:id="rId4"/>
              </a:rPr>
              <a:t>https://gamesacademy.itch.</a:t>
            </a:r>
            <a:r>
              <a:rPr lang="en-GB">
                <a:hlinkClick r:id="rId4"/>
              </a:rPr>
              <a:t>io/</a:t>
            </a:r>
            <a:r>
              <a:rPr lang="en-GB"/>
              <a:t> 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0986A6-6422-4C7E-AB14-37770639B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 2</a:t>
            </a:r>
          </a:p>
        </p:txBody>
      </p:sp>
    </p:spTree>
    <p:extLst>
      <p:ext uri="{BB962C8B-B14F-4D97-AF65-F5344CB8AC3E}">
        <p14:creationId xmlns:p14="http://schemas.microsoft.com/office/powerpoint/2010/main" val="3568589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54D0-CDD9-4AC6-BB91-40332CC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Module 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FD619-30C6-4E06-AA2D-409CA65FC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“To carry out the pre-production of a market-viable digital game.”</a:t>
            </a:r>
          </a:p>
          <a:p>
            <a:r>
              <a:rPr lang="en-GB" dirty="0"/>
              <a:t>More broadly</a:t>
            </a:r>
          </a:p>
          <a:p>
            <a:pPr lvl="1"/>
            <a:r>
              <a:rPr lang="en-GB" dirty="0"/>
              <a:t>work in a </a:t>
            </a:r>
            <a:r>
              <a:rPr lang="en-GB" b="1" dirty="0"/>
              <a:t>multi-skilled team </a:t>
            </a:r>
            <a:r>
              <a:rPr lang="en-GB" dirty="0"/>
              <a:t>and start work on a project that you will continue to </a:t>
            </a:r>
            <a:r>
              <a:rPr lang="en-GB" b="1" dirty="0"/>
              <a:t>develop throughout the year</a:t>
            </a:r>
          </a:p>
          <a:p>
            <a:pPr lvl="1"/>
            <a:r>
              <a:rPr lang="en-GB" dirty="0"/>
              <a:t>You will </a:t>
            </a:r>
            <a:r>
              <a:rPr lang="en-GB" b="1" dirty="0"/>
              <a:t>build</a:t>
            </a:r>
            <a:r>
              <a:rPr lang="en-GB" dirty="0"/>
              <a:t> upon your </a:t>
            </a:r>
            <a:r>
              <a:rPr lang="en-GB" b="1" dirty="0"/>
              <a:t>learning experience </a:t>
            </a:r>
            <a:r>
              <a:rPr lang="en-GB" dirty="0"/>
              <a:t>from the </a:t>
            </a:r>
            <a:r>
              <a:rPr lang="en-GB" b="1" dirty="0"/>
              <a:t>prior stages </a:t>
            </a:r>
            <a:r>
              <a:rPr lang="en-GB" dirty="0"/>
              <a:t>of the </a:t>
            </a:r>
            <a:r>
              <a:rPr lang="en-GB" b="1" dirty="0"/>
              <a:t>course</a:t>
            </a:r>
            <a:r>
              <a:rPr lang="en-GB" dirty="0"/>
              <a:t> to </a:t>
            </a:r>
            <a:r>
              <a:rPr lang="en-GB" b="1" dirty="0"/>
              <a:t>develop</a:t>
            </a:r>
            <a:r>
              <a:rPr lang="en-GB" dirty="0"/>
              <a:t> your </a:t>
            </a:r>
            <a:r>
              <a:rPr lang="en-GB" b="1" dirty="0"/>
              <a:t>skills</a:t>
            </a:r>
          </a:p>
          <a:p>
            <a:pPr lvl="1"/>
            <a:r>
              <a:rPr lang="en-GB" dirty="0"/>
              <a:t>With formative feedback from your tutors, you begin to build your game using </a:t>
            </a:r>
            <a:r>
              <a:rPr lang="en-GB" b="1" dirty="0"/>
              <a:t>Agile</a:t>
            </a:r>
            <a:r>
              <a:rPr lang="en-GB" dirty="0"/>
              <a:t> and </a:t>
            </a:r>
            <a:r>
              <a:rPr lang="en-GB" b="1" dirty="0"/>
              <a:t>iterative</a:t>
            </a:r>
            <a:r>
              <a:rPr lang="en-GB" dirty="0"/>
              <a:t> methods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3061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EC0E4F1-81C4-4463-A455-9877295EE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Module Roadmap</a:t>
            </a:r>
          </a:p>
        </p:txBody>
      </p:sp>
      <p:grpSp>
        <p:nvGrpSpPr>
          <p:cNvPr id="10" name="Group 9" descr="Module Road Map">
            <a:extLst>
              <a:ext uri="{FF2B5EF4-FFF2-40B4-BE49-F238E27FC236}">
                <a16:creationId xmlns:a16="http://schemas.microsoft.com/office/drawing/2014/main" id="{37FF2FA4-A0CE-4BEB-932F-2BB02027A63E}"/>
              </a:ext>
            </a:extLst>
          </p:cNvPr>
          <p:cNvGrpSpPr/>
          <p:nvPr/>
        </p:nvGrpSpPr>
        <p:grpSpPr>
          <a:xfrm>
            <a:off x="457200" y="1685055"/>
            <a:ext cx="8208912" cy="4621207"/>
            <a:chOff x="467544" y="1484784"/>
            <a:chExt cx="8208912" cy="4621207"/>
          </a:xfrm>
        </p:grpSpPr>
        <p:graphicFrame>
          <p:nvGraphicFramePr>
            <p:cNvPr id="5" name="Content Placeholder 3">
              <a:extLst>
                <a:ext uri="{FF2B5EF4-FFF2-40B4-BE49-F238E27FC236}">
                  <a16:creationId xmlns:a16="http://schemas.microsoft.com/office/drawing/2014/main" id="{0D0E6EC4-9F41-46B8-8AFA-3C1E639F656D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592865275"/>
                </p:ext>
              </p:extLst>
            </p:nvPr>
          </p:nvGraphicFramePr>
          <p:xfrm>
            <a:off x="467544" y="1484784"/>
            <a:ext cx="8208912" cy="140716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1368152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4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5"/>
                      </a:ext>
                    </a:extLst>
                  </a:gridCol>
                </a:tblGrid>
                <a:tr h="370840"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</a:t>
                        </a:r>
                        <a:r>
                          <a:rPr lang="en-GB" baseline="0" dirty="0"/>
                          <a:t> 2</a:t>
                        </a:r>
                        <a:endParaRPr lang="en-GB" dirty="0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3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4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5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6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70840">
                  <a:tc>
                    <a:txBody>
                      <a:bodyPr/>
                      <a:lstStyle/>
                      <a:p>
                        <a:pPr marL="0" marR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Introduction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Synchronous workshop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Asynchronous Lecture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Synchronous workshop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Asynchronous Lecture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endParaRPr lang="en-GB" sz="1400" dirty="0"/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422632">
                  <a:tc>
                    <a:txBody>
                      <a:bodyPr/>
                      <a:lstStyle/>
                      <a:p>
                        <a:pPr marL="0" marR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GB" sz="1400" dirty="0"/>
                          <a:t>Supervisor</a:t>
                        </a:r>
                      </a:p>
                      <a:p>
                        <a:pPr marL="0" marR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GB" sz="1400" dirty="0"/>
                          <a:t>Meeting</a:t>
                        </a: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 + </a:t>
                        </a:r>
                        <a:r>
                          <a:rPr kumimoji="0" lang="en-GB" sz="1400" b="0" i="0" u="none" strike="noStrike" kern="1200" cap="none" spc="0" normalizeH="0" baseline="0" noProof="0" dirty="0" err="1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Crit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GB" sz="1400" b="1" dirty="0"/>
                          <a:t>Green Light Process</a:t>
                        </a: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871745063"/>
                    </a:ext>
                  </a:extLst>
                </a:tr>
              </a:tbl>
            </a:graphicData>
          </a:graphic>
        </p:graphicFrame>
        <p:graphicFrame>
          <p:nvGraphicFramePr>
            <p:cNvPr id="7" name="Content Placeholder 3">
              <a:extLst>
                <a:ext uri="{FF2B5EF4-FFF2-40B4-BE49-F238E27FC236}">
                  <a16:creationId xmlns:a16="http://schemas.microsoft.com/office/drawing/2014/main" id="{8548BBF3-82CF-4283-A6B2-969AF3328287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480188483"/>
                </p:ext>
              </p:extLst>
            </p:nvPr>
          </p:nvGraphicFramePr>
          <p:xfrm>
            <a:off x="467544" y="3501008"/>
            <a:ext cx="8208912" cy="140716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1368152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1440160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296144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4"/>
                      </a:ext>
                    </a:extLst>
                  </a:gridCol>
                  <a:gridCol w="1368152">
                    <a:extLst>
                      <a:ext uri="{9D8B030D-6E8A-4147-A177-3AD203B41FA5}">
                        <a16:colId xmlns:a16="http://schemas.microsoft.com/office/drawing/2014/main" val="20005"/>
                      </a:ext>
                    </a:extLst>
                  </a:gridCol>
                </a:tblGrid>
                <a:tr h="370840"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7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</a:t>
                        </a:r>
                        <a:r>
                          <a:rPr lang="en-GB" baseline="0" dirty="0"/>
                          <a:t> 8</a:t>
                        </a:r>
                        <a:endParaRPr lang="en-GB" dirty="0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9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10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11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12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70840"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Synchronous workshop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Asynchronous Lecture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Synchronous workshop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Asynchronous Lecture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Synchronous workshop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dirty="0">
                            <a:solidFill>
                              <a:schemeClr val="bg1"/>
                            </a:solidFill>
                          </a:rPr>
                          <a:t>Asynchronous Lecture</a:t>
                        </a:r>
                      </a:p>
                    </a:txBody>
                    <a:tcPr anchor="ctr">
                      <a:solidFill>
                        <a:schemeClr val="accent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70840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 + </a:t>
                        </a:r>
                        <a:r>
                          <a:rPr kumimoji="0" lang="en-GB" sz="1400" b="0" i="0" u="none" strike="noStrike" kern="1200" cap="none" spc="0" normalizeH="0" baseline="0" noProof="0" dirty="0" err="1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Crit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  <a:endPara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Supervisor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GB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libri"/>
                            <a:ea typeface="+mn-ea"/>
                            <a:cs typeface="+mn-cs"/>
                          </a:rPr>
                          <a:t>Meeting</a:t>
                        </a:r>
                      </a:p>
                    </a:txBody>
                    <a:tcPr anchor="ctr">
                      <a:solidFill>
                        <a:schemeClr val="accent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897389130"/>
                    </a:ext>
                  </a:extLst>
                </a:tr>
              </a:tbl>
            </a:graphicData>
          </a:graphic>
        </p:graphicFrame>
        <p:graphicFrame>
          <p:nvGraphicFramePr>
            <p:cNvPr id="9" name="Content Placeholder 3">
              <a:extLst>
                <a:ext uri="{FF2B5EF4-FFF2-40B4-BE49-F238E27FC236}">
                  <a16:creationId xmlns:a16="http://schemas.microsoft.com/office/drawing/2014/main" id="{3A23FAC1-4C40-4FAB-934B-4E77A9489A9A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1780732"/>
                </p:ext>
              </p:extLst>
            </p:nvPr>
          </p:nvGraphicFramePr>
          <p:xfrm>
            <a:off x="467544" y="5216991"/>
            <a:ext cx="1368152" cy="88900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1368152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</a:tblGrid>
                <a:tr h="370840">
                  <a:tc>
                    <a:txBody>
                      <a:bodyPr/>
                      <a:lstStyle/>
                      <a:p>
                        <a:pPr algn="ctr"/>
                        <a:r>
                          <a:rPr lang="en-GB" dirty="0"/>
                          <a:t>Week 13</a:t>
                        </a: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70840">
                  <a:tc>
                    <a:txBody>
                      <a:bodyPr/>
                      <a:lstStyle/>
                      <a:p>
                        <a:pPr algn="ctr"/>
                        <a:r>
                          <a:rPr lang="en-GB" sz="1400" baseline="0" dirty="0"/>
                          <a:t>Demo</a:t>
                        </a:r>
                      </a:p>
                      <a:p>
                        <a:pPr algn="ctr"/>
                        <a:r>
                          <a:rPr lang="en-GB" sz="1400" baseline="0" dirty="0"/>
                          <a:t>Day</a:t>
                        </a: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</a:tbl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765847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6429BB1-F77E-4FDC-8159-1D09C47C9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74" y="843707"/>
            <a:ext cx="8229600" cy="6340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Supervisor Meeting</a:t>
            </a:r>
          </a:p>
        </p:txBody>
      </p:sp>
      <p:pic>
        <p:nvPicPr>
          <p:cNvPr id="2" name="Picture 1" descr="Initial Supervisor meeting requirements, see agile guide on learning space">
            <a:extLst>
              <a:ext uri="{FF2B5EF4-FFF2-40B4-BE49-F238E27FC236}">
                <a16:creationId xmlns:a16="http://schemas.microsoft.com/office/drawing/2014/main" id="{1439091E-848E-FC44-BEE8-F2CA34713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417" y="1844824"/>
            <a:ext cx="3733165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742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7B7F6-CDE1-40CC-AEB6-ADC25259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Years Examples 1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7D77995-EC7B-48E8-9D5A-04780254A5B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86" y="1844823"/>
            <a:ext cx="4675376" cy="2629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E33115D-852F-4FE2-A984-7723848F980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4077072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9255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7B7F6-CDE1-40CC-AEB6-ADC25259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Years Examples 2</a:t>
            </a:r>
          </a:p>
        </p:txBody>
      </p:sp>
      <p:pic>
        <p:nvPicPr>
          <p:cNvPr id="4" name="Online Media 3" title="0_G trailer">
            <a:hlinkClick r:id="" action="ppaction://media"/>
            <a:extLst>
              <a:ext uri="{FF2B5EF4-FFF2-40B4-BE49-F238E27FC236}">
                <a16:creationId xmlns:a16="http://schemas.microsoft.com/office/drawing/2014/main" id="{FFA5CE6E-23A4-4AC9-B1FB-1160B6674BA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11560" y="1663143"/>
            <a:ext cx="822960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5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7B7F6-CDE1-40CC-AEB6-ADC25259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Years Examples 3</a:t>
            </a:r>
          </a:p>
        </p:txBody>
      </p:sp>
      <p:pic>
        <p:nvPicPr>
          <p:cNvPr id="4" name="Online Media 3" title="Knights Of Trash Trailer">
            <a:hlinkClick r:id="" action="ppaction://media"/>
            <a:extLst>
              <a:ext uri="{FF2B5EF4-FFF2-40B4-BE49-F238E27FC236}">
                <a16:creationId xmlns:a16="http://schemas.microsoft.com/office/drawing/2014/main" id="{C5FD14FC-707A-4840-9195-E501D4986E6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23528" y="1670256"/>
            <a:ext cx="8712968" cy="490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691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7B7F6-CDE1-40CC-AEB6-ADC25259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Years Examples 4</a:t>
            </a:r>
          </a:p>
        </p:txBody>
      </p:sp>
      <p:pic>
        <p:nvPicPr>
          <p:cNvPr id="2" name="Online Media 1" title="Boxed In Trailer">
            <a:hlinkClick r:id="" action="ppaction://media"/>
            <a:extLst>
              <a:ext uri="{FF2B5EF4-FFF2-40B4-BE49-F238E27FC236}">
                <a16:creationId xmlns:a16="http://schemas.microsoft.com/office/drawing/2014/main" id="{6A1177DE-E8BD-4566-8018-608BBC1ACA8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23528" y="1556792"/>
            <a:ext cx="8568952" cy="482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033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7B7F6-CDE1-40CC-AEB6-ADC25259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Years Examples 5</a:t>
            </a:r>
          </a:p>
        </p:txBody>
      </p:sp>
      <p:pic>
        <p:nvPicPr>
          <p:cNvPr id="4" name="Online Media 3" title="RUSTBREAKER Trailer">
            <a:hlinkClick r:id="" action="ppaction://media"/>
            <a:extLst>
              <a:ext uri="{FF2B5EF4-FFF2-40B4-BE49-F238E27FC236}">
                <a16:creationId xmlns:a16="http://schemas.microsoft.com/office/drawing/2014/main" id="{51BC7D51-AC04-427E-A2AF-D55A288964E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56117" y="1642605"/>
            <a:ext cx="8448939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70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12545</TotalTime>
  <Words>458</Words>
  <Application>Microsoft Office PowerPoint</Application>
  <PresentationFormat>On-screen Show (4:3)</PresentationFormat>
  <Paragraphs>97</Paragraphs>
  <Slides>16</Slides>
  <Notes>2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Lecture 1: Module Introduction</vt:lpstr>
      <vt:lpstr>Module Aims</vt:lpstr>
      <vt:lpstr>Module Roadmap</vt:lpstr>
      <vt:lpstr>1st Supervisor Meeting</vt:lpstr>
      <vt:lpstr>Last Years Examples 1</vt:lpstr>
      <vt:lpstr>Last Years Examples 2</vt:lpstr>
      <vt:lpstr>Last Years Examples 3</vt:lpstr>
      <vt:lpstr>Last Years Examples 4</vt:lpstr>
      <vt:lpstr>Last Years Examples 5</vt:lpstr>
      <vt:lpstr>What is Pre-Production – Film 1</vt:lpstr>
      <vt:lpstr>What is Pre-Production – Film 2</vt:lpstr>
      <vt:lpstr>What is Pre-Production – Games 1</vt:lpstr>
      <vt:lpstr>What is Pre-Production – Games 2</vt:lpstr>
      <vt:lpstr>Tuckman's stages of group development</vt:lpstr>
      <vt:lpstr>Resources 1</vt:lpstr>
      <vt:lpstr>Resources 2</vt:lpstr>
    </vt:vector>
  </TitlesOfParts>
  <Company>Gazcorp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GAM320 Lecture 1 - Introduction</dc:title>
  <dc:creator>Brian.McDonald@falmouth.ac.uk</dc:creator>
  <cp:lastModifiedBy>Brian McDonald</cp:lastModifiedBy>
  <cp:revision>726</cp:revision>
  <dcterms:created xsi:type="dcterms:W3CDTF">2008-11-22T10:38:31Z</dcterms:created>
  <dcterms:modified xsi:type="dcterms:W3CDTF">2020-09-03T15:44:28Z</dcterms:modified>
</cp:coreProperties>
</file>

<file path=docProps/thumbnail.jpeg>
</file>